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5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9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3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222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55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11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84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91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8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8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8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0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5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3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C1B3691-DCBD-48C1-AB2A-2661CB651FC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F4ED8-BACC-4B94-B179-A59C7CC73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55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085A-5B86-48D2-DA37-9721A2D6B3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National Income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B53B8-B6FC-F416-D3D2-4639B96973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0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4EBF0-1150-5BBC-9413-2EE34D2D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4253A-BB49-E11F-8E41-6CD84DC53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National income is the sum total of the value of all the goods and services manufactured by the residents of the country, in a year., within its domestic boundaries or outside. It is the net amount of income of the citizens by production in a year. To be more precise, national income is the accumulated money value of all final goods and services produced in a country during one financial year. Computation of National Income is very vital as it indicates the overall health of our economy for that particular </a:t>
            </a:r>
            <a:r>
              <a:rPr lang="en-US" dirty="0" err="1"/>
              <a:t>year.The</a:t>
            </a:r>
            <a:r>
              <a:rPr lang="en-US" dirty="0"/>
              <a:t> aggregate economic performance of a nation is calculated with the help of National income data. The basic purpose of national income is to throw light on aggregate output and income and provide a basis for the government to formulate its policy, programs, to maximize the national welfare of the people. Central Statistical Organization calculates the national income in India.</a:t>
            </a:r>
          </a:p>
        </p:txBody>
      </p:sp>
    </p:spTree>
    <p:extLst>
      <p:ext uri="{BB962C8B-B14F-4D97-AF65-F5344CB8AC3E}">
        <p14:creationId xmlns:p14="http://schemas.microsoft.com/office/powerpoint/2010/main" val="57072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A0812-33B4-D71B-B715-D095A0793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National Income?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B3338-CA66-283A-2DFE-B07E11CE5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total value of final goods and services produced by the normal residents during an accounting year, after adjusting depreciation.</a:t>
            </a:r>
          </a:p>
          <a:p>
            <a:pPr marL="0" indent="0" algn="just">
              <a:buNone/>
            </a:pPr>
            <a:r>
              <a:rPr lang="en-US" dirty="0"/>
              <a:t>It is Net National Product (NNP) at Factor Cost (FC)It does not include taxes, depreciation and non-factor inputs (raw materials)Domestic Income – Total value of final goods and services produced within a domestic territory during an accounting year, after adjusting depreciation.</a:t>
            </a:r>
          </a:p>
          <a:p>
            <a:pPr marL="0" indent="0" algn="just">
              <a:buNone/>
            </a:pPr>
            <a:r>
              <a:rPr lang="en-US" dirty="0"/>
              <a:t>It is NDP at FC</a:t>
            </a:r>
          </a:p>
          <a:p>
            <a:pPr marL="0" indent="0" algn="just">
              <a:buNone/>
            </a:pPr>
            <a:r>
              <a:rPr lang="en-US" dirty="0"/>
              <a:t>Both NNP and NDP can be measured at constant prices (real income) or market prices (nominal income)</a:t>
            </a:r>
          </a:p>
          <a:p>
            <a:pPr marL="0" indent="0" algn="just">
              <a:buNone/>
            </a:pPr>
            <a:r>
              <a:rPr lang="en-US" dirty="0"/>
              <a:t>Domestic Income + NFIA = National Income</a:t>
            </a:r>
          </a:p>
        </p:txBody>
      </p:sp>
    </p:spTree>
    <p:extLst>
      <p:ext uri="{BB962C8B-B14F-4D97-AF65-F5344CB8AC3E}">
        <p14:creationId xmlns:p14="http://schemas.microsoft.com/office/powerpoint/2010/main" val="99968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6844F-4558-E62D-4063-0FEDEFFFB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Measurement of National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F6707-321D-78E4-438D-D6D192F5E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three methods to measure national income:</a:t>
            </a:r>
          </a:p>
          <a:p>
            <a:pPr marL="514350" indent="-514350">
              <a:buAutoNum type="arabicPeriod"/>
            </a:pPr>
            <a:r>
              <a:rPr lang="en-US" dirty="0"/>
              <a:t>Income Method</a:t>
            </a:r>
          </a:p>
          <a:p>
            <a:pPr marL="514350" indent="-514350">
              <a:buAutoNum type="arabicPeriod"/>
            </a:pPr>
            <a:r>
              <a:rPr lang="en-US" dirty="0"/>
              <a:t>Production (Value-Added) Method	</a:t>
            </a:r>
          </a:p>
          <a:p>
            <a:pPr marL="514350" indent="-514350">
              <a:buAutoNum type="arabicPeriod"/>
            </a:pPr>
            <a:r>
              <a:rPr lang="en-US" dirty="0"/>
              <a:t>Expenditure Method</a:t>
            </a:r>
          </a:p>
        </p:txBody>
      </p:sp>
    </p:spTree>
    <p:extLst>
      <p:ext uri="{BB962C8B-B14F-4D97-AF65-F5344CB8AC3E}">
        <p14:creationId xmlns:p14="http://schemas.microsoft.com/office/powerpoint/2010/main" val="337328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B796B-5F92-41A7-8318-52ECA2A1D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/>
              <a:t>Measurement of National Income – Production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B5378-104E-F13B-A271-BDE8030CC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Estimated by adding the value added by all the firms.</a:t>
            </a:r>
          </a:p>
          <a:p>
            <a:pPr marL="0" indent="0" algn="just">
              <a:buNone/>
            </a:pPr>
            <a:r>
              <a:rPr lang="en-US" dirty="0"/>
              <a:t>Value-added = Value of Output – Value of (non-factor) inputs</a:t>
            </a:r>
          </a:p>
          <a:p>
            <a:pPr marL="0" indent="0" algn="just">
              <a:buNone/>
            </a:pPr>
            <a:r>
              <a:rPr lang="en-US" dirty="0"/>
              <a:t>This gives GDP at Market Price (MP) – because it includes depreciation (therefore ‘gross’) and taxes (therefore ‘market price’)</a:t>
            </a:r>
          </a:p>
          <a:p>
            <a:pPr marL="0" indent="0" algn="just">
              <a:buNone/>
            </a:pPr>
            <a:r>
              <a:rPr lang="en-US" dirty="0"/>
              <a:t>To reach National Income (that is, NNP at FC)</a:t>
            </a:r>
          </a:p>
          <a:p>
            <a:pPr marL="0" indent="0" algn="just">
              <a:buNone/>
            </a:pPr>
            <a:r>
              <a:rPr lang="en-US" dirty="0"/>
              <a:t>Add Net Factor Income from Abroad: GNP at MP = GDP at MP + NFIA</a:t>
            </a:r>
          </a:p>
          <a:p>
            <a:pPr marL="0" indent="0" algn="just">
              <a:buNone/>
            </a:pPr>
            <a:r>
              <a:rPr lang="en-US" dirty="0"/>
              <a:t>Subtract Depreciation: NNP at MP = GNP at MP – Dep</a:t>
            </a:r>
          </a:p>
          <a:p>
            <a:pPr marL="0" indent="0" algn="just">
              <a:buNone/>
            </a:pPr>
            <a:r>
              <a:rPr lang="en-US" dirty="0"/>
              <a:t>Subtract Net Indirect Taxes: NNP at FC = NNP at MP – NIT</a:t>
            </a:r>
          </a:p>
        </p:txBody>
      </p:sp>
    </p:spTree>
    <p:extLst>
      <p:ext uri="{BB962C8B-B14F-4D97-AF65-F5344CB8AC3E}">
        <p14:creationId xmlns:p14="http://schemas.microsoft.com/office/powerpoint/2010/main" val="2427522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B747-25CD-26E4-7661-0EFF9D88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/>
              <a:t>Measurement of National Income – </a:t>
            </a:r>
            <a:br>
              <a:rPr lang="en-US" b="1" dirty="0"/>
            </a:br>
            <a:r>
              <a:rPr lang="en-US" b="1" dirty="0"/>
              <a:t>Income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B6132-2945-8DB4-20CC-3678ADF33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Estimated by adding all the factors of production (rent, wages, interest, profit) and the mixed-income of self-employed.</a:t>
            </a:r>
          </a:p>
          <a:p>
            <a:pPr marL="0" indent="0" algn="just">
              <a:buNone/>
            </a:pPr>
            <a:r>
              <a:rPr lang="en-US" dirty="0"/>
              <a:t>In India, one-third of people are self-employed.</a:t>
            </a:r>
          </a:p>
          <a:p>
            <a:pPr marL="0" indent="0" algn="just">
              <a:buNone/>
            </a:pPr>
            <a:r>
              <a:rPr lang="en-US" dirty="0"/>
              <a:t>This is the ‘domestic’ income, related to the production within the borders of the country.</a:t>
            </a:r>
          </a:p>
        </p:txBody>
      </p:sp>
    </p:spTree>
    <p:extLst>
      <p:ext uri="{BB962C8B-B14F-4D97-AF65-F5344CB8AC3E}">
        <p14:creationId xmlns:p14="http://schemas.microsoft.com/office/powerpoint/2010/main" val="211152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44C96-0007-ED1B-6E4B-6E1D986B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/>
              <a:t>Measurement of National Income – Expenditure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ABD49-60D1-6465-7899-D07F9E4D0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The expenditure method to measure national income can be understood by the equation given below:</a:t>
            </a:r>
          </a:p>
          <a:p>
            <a:pPr marL="0" indent="0" algn="just">
              <a:buNone/>
            </a:pPr>
            <a:r>
              <a:rPr lang="en-US" dirty="0"/>
              <a:t>Y = C + I + G + (X-M),</a:t>
            </a:r>
          </a:p>
          <a:p>
            <a:pPr marL="0" indent="0" algn="just">
              <a:buNone/>
            </a:pPr>
            <a:r>
              <a:rPr lang="en-US" dirty="0"/>
              <a:t>where Y = GDP at MP, C = Private Sector’s Expenditure on final consumer goods, G = Govt’s expenditure on final consumer goods, I = Investment or Capital Formation, X = Exports, I = Imports, X-M = Net Exports</a:t>
            </a:r>
          </a:p>
          <a:p>
            <a:pPr marL="0" indent="0" algn="just">
              <a:buNone/>
            </a:pPr>
            <a:r>
              <a:rPr lang="en-US" dirty="0"/>
              <a:t>Any of these methods can be used in any of the sectors – the choice of the method depends on the convenience of using that method in a particular sector.</a:t>
            </a:r>
          </a:p>
        </p:txBody>
      </p:sp>
    </p:spTree>
    <p:extLst>
      <p:ext uri="{BB962C8B-B14F-4D97-AF65-F5344CB8AC3E}">
        <p14:creationId xmlns:p14="http://schemas.microsoft.com/office/powerpoint/2010/main" val="1166160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580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National Income</vt:lpstr>
      <vt:lpstr>PowerPoint Presentation</vt:lpstr>
      <vt:lpstr>What is National Income?</vt:lpstr>
      <vt:lpstr>Measurement of National Income</vt:lpstr>
      <vt:lpstr>Measurement of National Income – Production Method</vt:lpstr>
      <vt:lpstr>Measurement of National Income –  Income Method</vt:lpstr>
      <vt:lpstr>Measurement of National Income – Expenditure 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Income</dc:title>
  <dc:creator>Ananya Priya</dc:creator>
  <cp:lastModifiedBy>Ananya Priya</cp:lastModifiedBy>
  <cp:revision>1</cp:revision>
  <dcterms:created xsi:type="dcterms:W3CDTF">2023-08-19T12:04:22Z</dcterms:created>
  <dcterms:modified xsi:type="dcterms:W3CDTF">2023-08-19T12:04:42Z</dcterms:modified>
</cp:coreProperties>
</file>